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7" r:id="rId14"/>
    <p:sldId id="268" r:id="rId15"/>
    <p:sldId id="276" r:id="rId16"/>
    <p:sldId id="270" r:id="rId17"/>
    <p:sldId id="279" r:id="rId18"/>
    <p:sldId id="269" r:id="rId19"/>
    <p:sldId id="278" r:id="rId20"/>
    <p:sldId id="271" r:id="rId21"/>
    <p:sldId id="280" r:id="rId22"/>
    <p:sldId id="272" r:id="rId23"/>
    <p:sldId id="274" r:id="rId24"/>
    <p:sldId id="27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337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575F9-DC80-42FC-A414-F1F3386217E9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1AB5D-734E-4010-AD8C-9E9B496246A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322895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>
              <a:latin typeface="Wingdings 2" pitchFamily="18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1AB5D-734E-4010-AD8C-9E9B496246AE}" type="slidenum">
              <a:rPr lang="en-IN" smtClean="0"/>
              <a:pPr/>
              <a:t>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333753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CA3A03-0500-42A9-A969-7920F76A611E}" type="datetimeFigureOut">
              <a:rPr lang="en-IN" smtClean="0"/>
              <a:pPr/>
              <a:t>23-11-2020</a:t>
            </a:fld>
            <a:endParaRPr lang="en-IN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122952-405E-4DBB-939C-BE83594F5982}" type="slidenum">
              <a:rPr lang="en-IN" smtClean="0"/>
              <a:pPr/>
              <a:t>‹#›</a:t>
            </a:fld>
            <a:endParaRPr lang="en-IN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u="sng" dirty="0" smtClean="0">
                <a:solidFill>
                  <a:schemeClr val="tx1"/>
                </a:solidFill>
              </a:rPr>
              <a:t>LANGUAGE LEARNING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IN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05784" y="267378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 dirty="0" err="1" smtClean="0">
                <a:latin typeface="epaomayek" pitchFamily="2" charset="0"/>
              </a:rPr>
              <a:t>lon</a:t>
            </a:r>
            <a:r>
              <a:rPr lang="en-US" sz="3600" b="1" u="sng" dirty="0" smtClean="0">
                <a:latin typeface="epaomayek" pitchFamily="2" charset="0"/>
              </a:rPr>
              <a:t> </a:t>
            </a:r>
            <a:r>
              <a:rPr lang="en-US" sz="3600" b="1" u="sng" dirty="0" err="1" smtClean="0">
                <a:latin typeface="epaomayek" pitchFamily="2" charset="0"/>
              </a:rPr>
              <a:t>tmba</a:t>
            </a:r>
            <a:endParaRPr lang="en-IN" sz="3600" b="1" u="sng" dirty="0">
              <a:latin typeface="epaomayek" pitchFamily="2" charset="0"/>
            </a:endParaRPr>
          </a:p>
        </p:txBody>
      </p:sp>
      <p:sp>
        <p:nvSpPr>
          <p:cNvPr id="6" name="Minus 5"/>
          <p:cNvSpPr/>
          <p:nvPr/>
        </p:nvSpPr>
        <p:spPr>
          <a:xfrm>
            <a:off x="-540568" y="3320117"/>
            <a:ext cx="10153128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4016" y="3933056"/>
            <a:ext cx="61984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SALAM KAMALA  DEVI</a:t>
            </a:r>
          </a:p>
          <a:p>
            <a:r>
              <a:rPr lang="en-US" sz="2800" b="1" dirty="0" err="1" smtClean="0">
                <a:latin typeface="epaomayek" pitchFamily="2" charset="0"/>
              </a:rPr>
              <a:t>Ssalam</a:t>
            </a:r>
            <a:r>
              <a:rPr lang="en-US" sz="2800" b="1" dirty="0" smtClean="0">
                <a:latin typeface="epaomayek" pitchFamily="2" charset="0"/>
              </a:rPr>
              <a:t> kamala </a:t>
            </a:r>
            <a:r>
              <a:rPr lang="en-US" sz="2800" b="1" dirty="0" err="1" smtClean="0">
                <a:latin typeface="epaomayek" pitchFamily="2" charset="0"/>
              </a:rPr>
              <a:t>devi</a:t>
            </a:r>
            <a:endParaRPr lang="en-US" sz="2800" b="1" dirty="0" smtClean="0">
              <a:latin typeface="epaomayek" pitchFamily="2" charset="0"/>
            </a:endParaRPr>
          </a:p>
          <a:p>
            <a:r>
              <a:rPr lang="en-US" sz="2800" b="1" dirty="0" smtClean="0">
                <a:latin typeface="+mj-lt"/>
              </a:rPr>
              <a:t>M.A. MANIPURI, MANIPUR UNIVERSITY</a:t>
            </a:r>
          </a:p>
          <a:p>
            <a:r>
              <a:rPr lang="en-US" sz="2800" b="1" dirty="0" smtClean="0">
                <a:latin typeface="epaomayek" pitchFamily="2" charset="0"/>
              </a:rPr>
              <a:t>M.A. </a:t>
            </a:r>
            <a:r>
              <a:rPr lang="en-US" sz="2800" b="1" dirty="0" err="1" smtClean="0">
                <a:latin typeface="epaomayek" pitchFamily="2" charset="0"/>
              </a:rPr>
              <a:t>manipuri</a:t>
            </a:r>
            <a:r>
              <a:rPr lang="en-US" sz="2800" b="1" dirty="0" smtClean="0">
                <a:latin typeface="epaomayek" pitchFamily="2" charset="0"/>
              </a:rPr>
              <a:t>, </a:t>
            </a:r>
            <a:r>
              <a:rPr lang="en-US" sz="2800" b="1" dirty="0" err="1" smtClean="0">
                <a:latin typeface="epaomayek" pitchFamily="2" charset="0"/>
              </a:rPr>
              <a:t>manipur</a:t>
            </a:r>
            <a:r>
              <a:rPr lang="en-US" sz="2800" b="1" dirty="0" smtClean="0">
                <a:latin typeface="epaomayek" pitchFamily="2" charset="0"/>
              </a:rPr>
              <a:t> </a:t>
            </a:r>
            <a:r>
              <a:rPr lang="en-US" sz="2800" b="1" dirty="0" err="1" smtClean="0">
                <a:latin typeface="epaomayek" pitchFamily="2" charset="0"/>
              </a:rPr>
              <a:t>yunibrsiti</a:t>
            </a:r>
            <a:endParaRPr lang="en-US" sz="2800" b="1" dirty="0">
              <a:latin typeface="epaomayek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8417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323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5274" y="1377658"/>
            <a:ext cx="1768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Continue………</a:t>
            </a:r>
            <a:endParaRPr lang="en-IN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772815"/>
            <a:ext cx="83529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While English is also used  as Manipur official dialects. The </a:t>
            </a:r>
            <a:r>
              <a:rPr lang="en-US" sz="3200" b="1" dirty="0" err="1" smtClean="0"/>
              <a:t>Tangkhul</a:t>
            </a:r>
            <a:r>
              <a:rPr lang="en-US" sz="3200" dirty="0" smtClean="0"/>
              <a:t>, </a:t>
            </a:r>
            <a:r>
              <a:rPr lang="en-US" sz="3200" b="1" dirty="0" err="1" smtClean="0"/>
              <a:t>Kabui</a:t>
            </a:r>
            <a:r>
              <a:rPr lang="en-US" sz="3200" b="1" dirty="0" smtClean="0"/>
              <a:t>, </a:t>
            </a:r>
            <a:r>
              <a:rPr lang="en-US" sz="3200" b="1" dirty="0" err="1"/>
              <a:t>P</a:t>
            </a:r>
            <a:r>
              <a:rPr lang="en-US" sz="3200" b="1" dirty="0" err="1" smtClean="0"/>
              <a:t>oumai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Bengali,Hindi</a:t>
            </a:r>
            <a:r>
              <a:rPr lang="en-IN" sz="3200" dirty="0" smtClean="0"/>
              <a:t>,</a:t>
            </a:r>
            <a:r>
              <a:rPr lang="en-US" sz="3200" b="1" dirty="0" err="1" smtClean="0"/>
              <a:t>Vaiphei,Liangmai,Maring</a:t>
            </a:r>
            <a:r>
              <a:rPr lang="en-US" sz="3200" b="1" dirty="0" smtClean="0"/>
              <a:t>, Anal, </a:t>
            </a:r>
            <a:r>
              <a:rPr lang="en-US" sz="3200" b="1" dirty="0" err="1" smtClean="0"/>
              <a:t>Zou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kom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Gangte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simte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Moyon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Monsang</a:t>
            </a:r>
            <a:r>
              <a:rPr lang="en-US" sz="3200" b="1" dirty="0" smtClean="0"/>
              <a:t> </a:t>
            </a:r>
            <a:r>
              <a:rPr lang="en-US" sz="3200" dirty="0" smtClean="0"/>
              <a:t>are some of </a:t>
            </a:r>
            <a:r>
              <a:rPr lang="en-US" sz="3200" dirty="0" smtClean="0"/>
              <a:t>major dialects </a:t>
            </a:r>
            <a:r>
              <a:rPr lang="en-US" sz="3200" dirty="0" smtClean="0"/>
              <a:t>spoken in Manipur by different tribes. Other than Above, there are</a:t>
            </a:r>
            <a:r>
              <a:rPr lang="en-US" sz="3200" dirty="0" smtClean="0">
                <a:latin typeface="Agency FB" pitchFamily="34" charset="0"/>
              </a:rPr>
              <a:t> </a:t>
            </a:r>
            <a:r>
              <a:rPr lang="en-US" sz="3200" b="1" dirty="0" smtClean="0">
                <a:latin typeface="Agency FB" pitchFamily="34" charset="0"/>
              </a:rPr>
              <a:t>29 </a:t>
            </a:r>
            <a:r>
              <a:rPr lang="en-US" sz="3200" b="1" dirty="0" smtClean="0"/>
              <a:t>different dialects </a:t>
            </a:r>
            <a:r>
              <a:rPr lang="en-US" sz="3200" dirty="0" smtClean="0"/>
              <a:t>which are used in </a:t>
            </a:r>
            <a:r>
              <a:rPr lang="en-US" sz="3200" dirty="0"/>
              <a:t>M</a:t>
            </a:r>
            <a:r>
              <a:rPr lang="en-US" sz="3200" dirty="0" smtClean="0"/>
              <a:t>anipur by different tribes.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946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IN" b="1" u="sng" dirty="0"/>
          </a:p>
        </p:txBody>
      </p:sp>
      <p:pic>
        <p:nvPicPr>
          <p:cNvPr id="1026" name="Picture 2" descr="C:\Users\NYK\Desktop\MANIPURI  SCRI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26691"/>
            <a:ext cx="5400600" cy="539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03648" y="548680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MANIPURI  SCRIPT</a:t>
            </a:r>
            <a:endParaRPr lang="en-IN" sz="3600" b="1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840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u="sng" dirty="0" smtClean="0"/>
              <a:t>SOME WORDS OF MANIPUR</a:t>
            </a:r>
            <a:endParaRPr lang="en-IN" sz="40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5266948"/>
              </p:ext>
            </p:extLst>
          </p:nvPr>
        </p:nvGraphicFramePr>
        <p:xfrm>
          <a:off x="1115617" y="1723856"/>
          <a:ext cx="7272807" cy="472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0266"/>
                <a:gridCol w="2400266"/>
                <a:gridCol w="24722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ENGLISH</a:t>
                      </a:r>
                      <a:r>
                        <a:rPr lang="en-US" sz="1600" baseline="0" dirty="0" smtClean="0"/>
                        <a:t> 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MEITEI MAYEK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ROMAN</a:t>
                      </a:r>
                      <a:r>
                        <a:rPr lang="en-US" sz="1600" baseline="0" dirty="0" smtClean="0"/>
                        <a:t> IN MANIPURI</a:t>
                      </a:r>
                      <a:endParaRPr lang="en-IN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BEAUTIFUL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fjab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FAJABA</a:t>
                      </a:r>
                      <a:endParaRPr lang="en-IN" sz="2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RICE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caQ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CHAK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CURRY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henjaZ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HENJANG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TORTILLA</a:t>
                      </a:r>
                    </a:p>
                    <a:p>
                      <a:r>
                        <a:rPr lang="en-US" sz="2000" dirty="0" smtClean="0"/>
                        <a:t>(ROTI)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tL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TAL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PAPER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ce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CHE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LOVE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nuHsiba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NUNGSHIBA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FATHER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Ipa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EPA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MONEY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SseL</a:t>
                      </a:r>
                      <a:endParaRPr lang="en-US" sz="20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PEISA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MOUNTAIN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ciQ</a:t>
                      </a:r>
                      <a:endParaRPr lang="en-US" sz="20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CHING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574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1981394"/>
              </p:ext>
            </p:extLst>
          </p:nvPr>
        </p:nvGraphicFramePr>
        <p:xfrm>
          <a:off x="899592" y="1393547"/>
          <a:ext cx="7416822" cy="5059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2274"/>
                <a:gridCol w="2472274"/>
                <a:gridCol w="2472274"/>
              </a:tblGrid>
              <a:tr h="85396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ENGLISH 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MEITEI</a:t>
                      </a:r>
                      <a:r>
                        <a:rPr lang="en-US" sz="1800" baseline="0" dirty="0" smtClean="0"/>
                        <a:t> MAYEK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ROMAN</a:t>
                      </a:r>
                      <a:r>
                        <a:rPr lang="en-US" sz="1800" baseline="0" dirty="0" smtClean="0"/>
                        <a:t> IN MANIPURI</a:t>
                      </a:r>
                      <a:endParaRPr lang="en-IN" sz="1800" dirty="0" smtClean="0"/>
                    </a:p>
                    <a:p>
                      <a:pPr algn="ctr"/>
                      <a:endParaRPr lang="en-IN" sz="1800" dirty="0"/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MOTHER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Ima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EMA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UNCLE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Kura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KHURA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BROTHER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IyaMb</a:t>
                      </a:r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/</a:t>
                      </a:r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INAo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EYAMBA/ ENAO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8778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BEANS(DA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hawaI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HAWAI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SONG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IsO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ESEI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TEACHER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Aoja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OJA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CHAIR</a:t>
                      </a:r>
                      <a:endParaRPr lang="en-IN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cOkri</a:t>
                      </a:r>
                      <a:endParaRPr lang="en-IN" sz="24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CHOWKRI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LIPS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ciLbaN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CHINBAN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269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HEAD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koQ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KOK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1520" y="980728"/>
            <a:ext cx="8305800" cy="5669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.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6976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3510858"/>
              </p:ext>
            </p:extLst>
          </p:nvPr>
        </p:nvGraphicFramePr>
        <p:xfrm>
          <a:off x="755575" y="1504528"/>
          <a:ext cx="7632849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283"/>
                <a:gridCol w="2544283"/>
                <a:gridCol w="25442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ENGLISH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MEITEI MAYEK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ROMAN</a:t>
                      </a:r>
                      <a:r>
                        <a:rPr lang="en-US" baseline="0" dirty="0" smtClean="0"/>
                        <a:t> IN MANIPURI</a:t>
                      </a:r>
                      <a:endParaRPr lang="en-IN" dirty="0" smtClean="0"/>
                    </a:p>
                    <a:p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MARRIAGE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luhoZba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LUHONGBA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LEG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KoZ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KHONG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CLOTHES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firol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FIROL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RINGS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KudoP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KHUTOP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LANGUAGE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loL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LOL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RIVER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tureL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TUREL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LAKE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Pat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PAAT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BABY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AZaQ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ANGANG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SCRIPT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MayaQ</a:t>
                      </a:r>
                      <a:endParaRPr lang="en-US" sz="20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MAYEK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BORN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poQpa</a:t>
                      </a:r>
                      <a:endParaRPr lang="en-US" sz="20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POKPA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3871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2887796"/>
              </p:ext>
            </p:extLst>
          </p:nvPr>
        </p:nvGraphicFramePr>
        <p:xfrm>
          <a:off x="1043608" y="1556792"/>
          <a:ext cx="7200801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0267"/>
                <a:gridCol w="2400267"/>
                <a:gridCol w="2400267"/>
              </a:tblGrid>
              <a:tr h="736208">
                <a:tc>
                  <a:txBody>
                    <a:bodyPr/>
                    <a:lstStyle/>
                    <a:p>
                      <a:r>
                        <a:rPr lang="en-US" dirty="0" smtClean="0"/>
                        <a:t>ENGLISH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MEITEI MAYEK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ROMAN</a:t>
                      </a:r>
                      <a:r>
                        <a:rPr lang="en-US" baseline="0" dirty="0" smtClean="0"/>
                        <a:t> IN MANIPURI</a:t>
                      </a:r>
                      <a:endParaRPr lang="en-IN" dirty="0" smtClean="0"/>
                    </a:p>
                    <a:p>
                      <a:endParaRPr lang="en-IN" dirty="0"/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GOLD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sana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SANA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SILVER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lupa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LUPA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HUMANITY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minuZsi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MINUNGSI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HAND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Kut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KHUT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LAND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lM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LAM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POND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puKri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PUKHRI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WATER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IsiZ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ESING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NOSE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naTon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NATON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EYE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mit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MIT</a:t>
                      </a:r>
                      <a:endParaRPr lang="en-IN" sz="20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6087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HEART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TamoI</a:t>
                      </a:r>
                      <a:endParaRPr lang="en-IN" sz="20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THAMOI</a:t>
                      </a:r>
                      <a:endParaRPr lang="en-IN" sz="24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2119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46562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chemeClr val="accent2">
                    <a:lumMod val="75000"/>
                  </a:schemeClr>
                </a:solidFill>
              </a:rPr>
              <a:t>SOME SENTENCES OF MANIPUR</a:t>
            </a:r>
            <a:endParaRPr lang="en-US" sz="28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0445541"/>
              </p:ext>
            </p:extLst>
          </p:nvPr>
        </p:nvGraphicFramePr>
        <p:xfrm>
          <a:off x="611560" y="1959064"/>
          <a:ext cx="792088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220"/>
                <a:gridCol w="1980220"/>
                <a:gridCol w="1980220"/>
                <a:gridCol w="1980220"/>
              </a:tblGrid>
              <a:tr h="3117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ENGLISH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HINDI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MANIPURI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ROMAN IN MANIPURI</a:t>
                      </a:r>
                    </a:p>
                  </a:txBody>
                  <a:tcPr/>
                </a:tc>
              </a:tr>
              <a:tr h="54557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WHAT ARE YOU DOING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baseline="0" dirty="0" err="1" smtClean="0"/>
                        <a:t>Aab</a:t>
                      </a:r>
                      <a:r>
                        <a:rPr lang="en-US" sz="1600" b="0" baseline="0" dirty="0" smtClean="0"/>
                        <a:t> </a:t>
                      </a:r>
                      <a:r>
                        <a:rPr lang="en-US" sz="1600" b="0" baseline="0" dirty="0" err="1" smtClean="0"/>
                        <a:t>Ky</a:t>
                      </a:r>
                      <a:r>
                        <a:rPr lang="en-US" sz="1600" b="0" baseline="0" dirty="0" smtClean="0"/>
                        <a:t> a </a:t>
                      </a:r>
                      <a:r>
                        <a:rPr lang="en-US" sz="1600" b="0" baseline="0" dirty="0" err="1" smtClean="0"/>
                        <a:t>Kar</a:t>
                      </a:r>
                      <a:r>
                        <a:rPr lang="en-US" sz="1600" b="0" baseline="0" dirty="0" smtClean="0"/>
                        <a:t> </a:t>
                      </a:r>
                      <a:r>
                        <a:rPr lang="en-US" sz="1600" b="0" baseline="0" dirty="0" err="1" smtClean="0"/>
                        <a:t>Raha</a:t>
                      </a:r>
                      <a:r>
                        <a:rPr lang="en-US" sz="1600" b="0" baseline="0" dirty="0" smtClean="0"/>
                        <a:t> </a:t>
                      </a:r>
                      <a:r>
                        <a:rPr lang="en-US" sz="1600" b="0" baseline="0" dirty="0" err="1" smtClean="0"/>
                        <a:t>Hae</a:t>
                      </a:r>
                      <a:r>
                        <a:rPr lang="en-US" sz="1600" baseline="0" dirty="0" smtClean="0"/>
                        <a:t>?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tOribge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KARI TWRIBAGE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4557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WHERE</a:t>
                      </a:r>
                      <a:r>
                        <a:rPr lang="en-US" sz="1600" baseline="0" dirty="0" smtClean="0"/>
                        <a:t> ARE YOU FROM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Kaha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Sae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r>
                        <a:rPr lang="en-US" sz="1600" baseline="0" dirty="0" smtClean="0"/>
                        <a:t>?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kdaIdgino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 KAIDAGINO</a:t>
                      </a:r>
                    </a:p>
                  </a:txBody>
                  <a:tcPr/>
                </a:tc>
              </a:tr>
              <a:tr h="54557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YOU ARE SO BEAUTIFUL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Bahut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Sundar</a:t>
                      </a:r>
                      <a:r>
                        <a:rPr lang="en-US" sz="1600" baseline="0" dirty="0" smtClean="0"/>
                        <a:t>  </a:t>
                      </a:r>
                      <a:r>
                        <a:rPr lang="en-US" sz="1600" baseline="0" dirty="0" err="1" smtClean="0"/>
                        <a:t>Hae</a:t>
                      </a:r>
                      <a:r>
                        <a:rPr lang="en-US" sz="1600" baseline="0" dirty="0" smtClean="0"/>
                        <a:t>?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VnhaQ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yamn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fjE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YAMNA FAJEI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 HOW ARE YOU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Kesa</a:t>
                      </a:r>
                      <a:r>
                        <a:rPr lang="en-US" sz="1600" dirty="0" smtClean="0"/>
                        <a:t> Ho?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VnhaQ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kMdOribge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KAMDWREBAGE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4557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CAN</a:t>
                      </a:r>
                      <a:r>
                        <a:rPr lang="en-US" sz="1600" baseline="0" dirty="0" smtClean="0"/>
                        <a:t> I TALK TO YOU 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Kya</a:t>
                      </a:r>
                      <a:r>
                        <a:rPr lang="en-US" sz="1600" baseline="0" dirty="0" smtClean="0"/>
                        <a:t> Mae </a:t>
                      </a:r>
                      <a:r>
                        <a:rPr lang="en-US" sz="1600" baseline="0" dirty="0" err="1" smtClean="0"/>
                        <a:t>Aab</a:t>
                      </a:r>
                      <a:r>
                        <a:rPr lang="en-US" sz="1600" baseline="0" dirty="0" smtClean="0"/>
                        <a:t> Se </a:t>
                      </a:r>
                      <a:r>
                        <a:rPr lang="en-US" sz="1600" baseline="0" dirty="0" err="1" smtClean="0"/>
                        <a:t>Batkr</a:t>
                      </a:r>
                      <a:r>
                        <a:rPr lang="en-US" sz="1600" baseline="0" dirty="0" smtClean="0"/>
                        <a:t>  </a:t>
                      </a:r>
                      <a:r>
                        <a:rPr lang="en-US" sz="1600" baseline="0" dirty="0" err="1" smtClean="0"/>
                        <a:t>Skta</a:t>
                      </a:r>
                      <a:r>
                        <a:rPr lang="en-US" sz="1600" baseline="0" dirty="0" smtClean="0"/>
                        <a:t> Hu?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AO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nqg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wri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sba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yagdra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NGGA WARI SABA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YAGADRO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45570"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smtClean="0"/>
                        <a:t>WHAT ARE YOUR HOBBIES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/>
                        <a:t>Aapka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Sok</a:t>
                      </a:r>
                      <a:r>
                        <a:rPr lang="en-US" sz="1600" dirty="0" smtClean="0"/>
                        <a:t>/</a:t>
                      </a:r>
                      <a:r>
                        <a:rPr lang="en-US" sz="1600" dirty="0" err="1" smtClean="0"/>
                        <a:t>Pasan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AdoMGi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ApaMb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TbQ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ADOMGI APAMBA KARINO 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6728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5758161"/>
              </p:ext>
            </p:extLst>
          </p:nvPr>
        </p:nvGraphicFramePr>
        <p:xfrm>
          <a:off x="539552" y="1680200"/>
          <a:ext cx="7920880" cy="4701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220"/>
                <a:gridCol w="1980220"/>
                <a:gridCol w="1980220"/>
                <a:gridCol w="1980220"/>
              </a:tblGrid>
              <a:tr h="3117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ENGLISH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HINDI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MANIPURI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ROMAN IN MANIPURI</a:t>
                      </a: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YOU ARE VERY GOOD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bahut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Asha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UaMn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fE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 YAMNA FAJEI</a:t>
                      </a:r>
                    </a:p>
                  </a:txBody>
                  <a:tcPr/>
                </a:tc>
              </a:tr>
              <a:tr h="830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WHAT IS YOUR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Aabka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Naam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nhaQki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MiQ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kObge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NAHAKKI MING KLARI KWBAG</a:t>
                      </a: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NICE TO MEET YOU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Aabse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Milkar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Asha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Laga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AdoMga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Unjba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nuQZaIjE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ADOMGA UNAJAB NUNGAIJEI</a:t>
                      </a: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DON’T KNOW ENGLISH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English </a:t>
                      </a:r>
                      <a:r>
                        <a:rPr lang="en-US" sz="1600" dirty="0" err="1" smtClean="0"/>
                        <a:t>Nahi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Aata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IZlis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Kqde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EI ENGLISH KHANGDE</a:t>
                      </a: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DON’T KNOW HINDI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Hindi </a:t>
                      </a:r>
                      <a:r>
                        <a:rPr lang="en-US" sz="1600" dirty="0" err="1" smtClean="0"/>
                        <a:t>Nahi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Aata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hiNdi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Kqde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HINDI KHANGDE</a:t>
                      </a: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smtClean="0"/>
                        <a:t>CAN YOU SPEAK SLOWLY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Aab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Dhire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Sae</a:t>
                      </a:r>
                      <a:r>
                        <a:rPr lang="en-US" sz="1600" baseline="0" dirty="0" smtClean="0"/>
                        <a:t> Bat </a:t>
                      </a:r>
                      <a:r>
                        <a:rPr lang="en-US" sz="1600" baseline="0" dirty="0" err="1" smtClean="0"/>
                        <a:t>Karega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Kra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tPn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ZaQbiyu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KHARA TAPNA NGANGBIYU</a:t>
                      </a:r>
                    </a:p>
                  </a:txBody>
                  <a:tcPr/>
                </a:tc>
              </a:tr>
              <a:tr h="311754"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smtClean="0"/>
                        <a:t>WHAT</a:t>
                      </a:r>
                      <a:r>
                        <a:rPr lang="en-US" sz="1600" baseline="0" dirty="0" smtClean="0"/>
                        <a:t> TIME IS IT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/>
                        <a:t>Kitna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Baje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PuZ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kya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darbge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PUNG KYA TARABAGE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7469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57301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>
              <a:latin typeface="epaomayek" pitchFamily="2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8196816"/>
              </p:ext>
            </p:extLst>
          </p:nvPr>
        </p:nvGraphicFramePr>
        <p:xfrm>
          <a:off x="323528" y="1943824"/>
          <a:ext cx="8568952" cy="44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273"/>
                <a:gridCol w="2296255"/>
                <a:gridCol w="1904212"/>
                <a:gridCol w="1904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ENGLISH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HINDI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MANIPURI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ROMAN IN MANIPURI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AM FINE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Mae </a:t>
                      </a:r>
                      <a:r>
                        <a:rPr lang="en-US" sz="1600" dirty="0" err="1" smtClean="0"/>
                        <a:t>Thik</a:t>
                      </a:r>
                      <a:r>
                        <a:rPr lang="en-US" sz="160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nuQZaIjri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NUNGAIJARI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MY</a:t>
                      </a:r>
                      <a:r>
                        <a:rPr lang="en-US" sz="1600" baseline="0" dirty="0" smtClean="0"/>
                        <a:t> NAME IS…..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Mera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Naam</a:t>
                      </a:r>
                      <a:r>
                        <a:rPr lang="en-US" sz="1600" dirty="0" smtClean="0"/>
                        <a:t>…..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Aegi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MiQ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....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EIGI MING…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WHAT</a:t>
                      </a:r>
                      <a:r>
                        <a:rPr lang="en-US" sz="1600" baseline="0" dirty="0" smtClean="0"/>
                        <a:t> DO YOU DO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Kar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te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dOribge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 KARI TWREBAGE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HOW</a:t>
                      </a:r>
                      <a:r>
                        <a:rPr lang="en-US" sz="1600" baseline="0" dirty="0" smtClean="0"/>
                        <a:t> IS YOUR LANGUAGE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Basa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Kesa</a:t>
                      </a:r>
                      <a:r>
                        <a:rPr lang="en-US" sz="1600" baseline="0" dirty="0" smtClean="0"/>
                        <a:t> he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AdoMgi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loN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ADOMGI  LON KARINO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WHERE IS YOUR HOME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Ka</a:t>
                      </a:r>
                      <a:r>
                        <a:rPr lang="en-US" sz="1600" baseline="0" dirty="0" smtClean="0"/>
                        <a:t> GHAR </a:t>
                      </a:r>
                      <a:r>
                        <a:rPr lang="en-US" sz="1600" baseline="0" dirty="0" err="1" smtClean="0"/>
                        <a:t>Kaha</a:t>
                      </a:r>
                      <a:r>
                        <a:rPr lang="en-US" sz="1600" baseline="0" dirty="0" smtClean="0"/>
                        <a:t> He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Adomgi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yuM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kdaIdno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ADOMGI  YUM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KADAIDAGINO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DON’T LIKE THIS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Ye </a:t>
                      </a:r>
                      <a:r>
                        <a:rPr lang="en-US" sz="1600" dirty="0" err="1" smtClean="0"/>
                        <a:t>Pasan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Nahi</a:t>
                      </a:r>
                      <a:r>
                        <a:rPr lang="en-US" sz="1600" dirty="0" smtClean="0"/>
                        <a:t> He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msi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paMde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EIHAK 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MASI PMDE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HOW MUCH IS THIS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Ye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Kitna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Msi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kya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Pibge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MASI KAYA PIBAGE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780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0664321"/>
              </p:ext>
            </p:extLst>
          </p:nvPr>
        </p:nvGraphicFramePr>
        <p:xfrm>
          <a:off x="323528" y="1844824"/>
          <a:ext cx="8568952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616"/>
                <a:gridCol w="2301912"/>
                <a:gridCol w="1904212"/>
                <a:gridCol w="1904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ENGLISH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HINDI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MANIPURI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ROMAN IN MANIPURI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DON’T KNOW HINDI</a:t>
                      </a:r>
                      <a:endParaRPr lang="en-US" sz="1600" dirty="0" smtClean="0"/>
                    </a:p>
                    <a:p>
                      <a:pPr algn="l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Hindi </a:t>
                      </a:r>
                      <a:r>
                        <a:rPr lang="en-US" sz="1600" dirty="0" err="1" smtClean="0"/>
                        <a:t>Nahi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Aata</a:t>
                      </a:r>
                      <a:endParaRPr lang="en-US" sz="1600" dirty="0" smtClean="0"/>
                    </a:p>
                    <a:p>
                      <a:pPr algn="l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hiNdi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Kqde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  <a:p>
                      <a:pPr algn="l"/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HINDI KHANGDE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YOU SPEAK VERY WELL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Bahut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Aasha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Bolti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fjn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ZaQI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FAJANA NGANG 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DON’T WORRY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Chinta</a:t>
                      </a:r>
                      <a:r>
                        <a:rPr lang="en-US" sz="1600" dirty="0" smtClean="0"/>
                        <a:t> Mat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Karo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nuZaIdb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tOgnu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NUNGAIDABA TWGANU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HAVE A NICE JOURNEY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Aabka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Yatra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Subh</a:t>
                      </a:r>
                      <a:r>
                        <a:rPr lang="en-US" sz="1600" baseline="0" dirty="0" smtClean="0"/>
                        <a:t> Ho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nuZaIn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ctpiyu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NUNGAINA CHATPIYU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WE WILL  MEET AGAIN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Hm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Phir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Milenge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AEKoI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AmuQ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hNn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UNnKisi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EIKHOI AMUK HANNA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UNNAKHISE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COME</a:t>
                      </a:r>
                      <a:r>
                        <a:rPr lang="en-US" sz="1600" baseline="0" dirty="0" smtClean="0"/>
                        <a:t> WITH ME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Mera</a:t>
                      </a:r>
                      <a:r>
                        <a:rPr lang="en-US" sz="1600" baseline="0" dirty="0" smtClean="0"/>
                        <a:t> Sat </a:t>
                      </a:r>
                      <a:r>
                        <a:rPr lang="en-US" sz="1600" baseline="0" dirty="0" err="1" smtClean="0"/>
                        <a:t>Aawo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AEga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loInn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laQpiyu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EIGA LOINANA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LAKPIYU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DO YOU SPEAK HINDI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Kya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Aab</a:t>
                      </a:r>
                      <a:r>
                        <a:rPr lang="en-US" sz="1600" dirty="0" smtClean="0"/>
                        <a:t> Hindi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Bol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Sakte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hiNdi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ZaQb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hEbibra</a:t>
                      </a:r>
                      <a:endParaRPr lang="en-US" sz="1600" baseline="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 HINDI NGANGBA HEIBIBRA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4857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213992"/>
            <a:ext cx="8305800" cy="1143000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chemeClr val="tx1"/>
                </a:solidFill>
              </a:rPr>
              <a:t>Definition of Language </a:t>
            </a:r>
            <a:endParaRPr lang="en-IN" b="1" u="sng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618890"/>
            <a:ext cx="820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Language</a:t>
            </a:r>
            <a:r>
              <a:rPr lang="en-US" dirty="0" smtClean="0"/>
              <a:t>, a system of convectional spoken, manual (signed), or written symbols</a:t>
            </a:r>
          </a:p>
          <a:p>
            <a:r>
              <a:rPr lang="en-US" dirty="0" smtClean="0"/>
              <a:t>By means of which human beings, as members of a social group and participants </a:t>
            </a:r>
          </a:p>
          <a:p>
            <a:r>
              <a:rPr lang="en-US" dirty="0" smtClean="0"/>
              <a:t>In its culture, express themselves. </a:t>
            </a:r>
          </a:p>
          <a:p>
            <a:endParaRPr lang="en-US" dirty="0"/>
          </a:p>
          <a:p>
            <a:r>
              <a:rPr lang="en-US" dirty="0" smtClean="0"/>
              <a:t>The Function of language include </a:t>
            </a:r>
            <a:r>
              <a:rPr lang="en-US" b="1" dirty="0" smtClean="0"/>
              <a:t>communication</a:t>
            </a:r>
            <a:r>
              <a:rPr lang="en-US" dirty="0" smtClean="0"/>
              <a:t>, the expression of </a:t>
            </a:r>
            <a:r>
              <a:rPr lang="en-US" b="1" dirty="0" smtClean="0"/>
              <a:t>identity</a:t>
            </a:r>
            <a:r>
              <a:rPr lang="en-US" dirty="0" smtClean="0"/>
              <a:t>, </a:t>
            </a:r>
            <a:r>
              <a:rPr lang="en-US" b="1" dirty="0" smtClean="0"/>
              <a:t>play</a:t>
            </a:r>
            <a:r>
              <a:rPr lang="en-US" dirty="0" smtClean="0"/>
              <a:t>, Imaginative expression &amp; </a:t>
            </a:r>
            <a:r>
              <a:rPr lang="en-US" b="1" dirty="0" smtClean="0"/>
              <a:t>emotional</a:t>
            </a:r>
            <a:r>
              <a:rPr lang="en-US" dirty="0" smtClean="0"/>
              <a:t> release.    </a:t>
            </a:r>
            <a:endParaRPr lang="en-I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147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5720957"/>
              </p:ext>
            </p:extLst>
          </p:nvPr>
        </p:nvGraphicFramePr>
        <p:xfrm>
          <a:off x="323528" y="1366624"/>
          <a:ext cx="8568952" cy="528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3915"/>
                <a:gridCol w="2170059"/>
                <a:gridCol w="1947489"/>
                <a:gridCol w="1947489"/>
              </a:tblGrid>
              <a:tr h="18021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ENGLISH</a:t>
                      </a:r>
                      <a:r>
                        <a:rPr lang="en-US" sz="2000" baseline="0" dirty="0" smtClean="0"/>
                        <a:t>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HINDI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MANIPURI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ROMAN IN MANIPURI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LIKE MANIPUR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Manipur </a:t>
                      </a:r>
                      <a:r>
                        <a:rPr lang="en-US" sz="1600" dirty="0" err="1" smtClean="0"/>
                        <a:t>Ase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lagi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baseline="0" dirty="0" smtClean="0"/>
                        <a:t> he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mnipur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Asi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paMmi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MANIPUR ASI PAMMI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HAVE TO GO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baseline="0" dirty="0" smtClean="0"/>
                        <a:t> Jana </a:t>
                      </a:r>
                      <a:r>
                        <a:rPr lang="en-US" sz="1600" baseline="0" dirty="0" err="1" smtClean="0"/>
                        <a:t>Hoga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cdp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tare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CHATPA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TARE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43664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 LIVE IN MANIPUR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Mae</a:t>
                      </a:r>
                      <a:r>
                        <a:rPr lang="en-US" sz="1600" baseline="0" dirty="0" smtClean="0"/>
                        <a:t> Manipur Mae </a:t>
                      </a:r>
                      <a:r>
                        <a:rPr lang="en-US" sz="1600" baseline="0" dirty="0" err="1" smtClean="0"/>
                        <a:t>Rahata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mnipur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d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MANIPURDA LEI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DON’T KNOW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Nahi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Malum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Kqde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KHANGDE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WHAT IS THIS</a:t>
                      </a:r>
                      <a:r>
                        <a:rPr lang="en-US" sz="1600" baseline="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Yaha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Kya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Msi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MASI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KARINO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REALLY</a:t>
                      </a:r>
                      <a:r>
                        <a:rPr lang="en-US" sz="1600" baseline="0" dirty="0" smtClean="0"/>
                        <a:t> LIKE IT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Yaha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Bahut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Asa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Laga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Msi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yaMn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PaMmi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MASI YAMNA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PAMMI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WHAT</a:t>
                      </a:r>
                      <a:r>
                        <a:rPr lang="en-US" sz="1600" baseline="0" dirty="0" smtClean="0"/>
                        <a:t> DOES IT CALLED IN MANIPUR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Isse</a:t>
                      </a:r>
                      <a:r>
                        <a:rPr lang="en-US" sz="1600" baseline="0" dirty="0" smtClean="0"/>
                        <a:t> Manipur </a:t>
                      </a:r>
                      <a:r>
                        <a:rPr lang="en-US" sz="1600" baseline="0" dirty="0" err="1" smtClean="0"/>
                        <a:t>mae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kahate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Asi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Manipur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da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kObge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ASI MANIPURDA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 KARI KWBAGE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smtClean="0"/>
                        <a:t>MY</a:t>
                      </a:r>
                      <a:r>
                        <a:rPr lang="en-US" sz="1600" baseline="0" dirty="0" smtClean="0"/>
                        <a:t> HINDI IS BAD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/>
                        <a:t>Mera</a:t>
                      </a:r>
                      <a:r>
                        <a:rPr lang="en-US" sz="1600" dirty="0" smtClean="0"/>
                        <a:t> Hindi </a:t>
                      </a:r>
                      <a:r>
                        <a:rPr lang="en-US" sz="1600" dirty="0" err="1" smtClean="0"/>
                        <a:t>Bura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hiNdi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fjn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hEte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HINDI FAJANA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HEITE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smtClean="0"/>
                        <a:t>DO</a:t>
                      </a:r>
                      <a:r>
                        <a:rPr lang="en-US" sz="1600" baseline="0" dirty="0" smtClean="0"/>
                        <a:t> YOU HAVE YOUR LUNCH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Aabne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Nasta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kiya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cak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ca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birbra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 CHAK CHABIRUBARA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844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9963766"/>
              </p:ext>
            </p:extLst>
          </p:nvPr>
        </p:nvGraphicFramePr>
        <p:xfrm>
          <a:off x="323528" y="1641688"/>
          <a:ext cx="8568952" cy="473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273"/>
                <a:gridCol w="2296255"/>
                <a:gridCol w="1904212"/>
                <a:gridCol w="1904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ENGLISH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HINDI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MANIPURI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ROMAN IN MANIPURI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DID</a:t>
                      </a:r>
                      <a:r>
                        <a:rPr lang="en-US" sz="1600" baseline="0" dirty="0" smtClean="0"/>
                        <a:t> YOU LIKE IT HERE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Aabko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Yaha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Asha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Laga</a:t>
                      </a:r>
                      <a:r>
                        <a:rPr lang="en-US" sz="1600" baseline="0" dirty="0" smtClean="0"/>
                        <a:t> he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mfM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Asi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PaHbibra</a:t>
                      </a:r>
                      <a:endParaRPr lang="en-US" sz="1600" baseline="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 MAFAM ASI PAMBIBARA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AM</a:t>
                      </a:r>
                      <a:r>
                        <a:rPr lang="en-US" sz="1600" baseline="0" dirty="0" smtClean="0"/>
                        <a:t> VERY HAPPY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Mae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Barut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Khus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yamn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nuQZaI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YAMNA NUNGAI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AM</a:t>
                      </a:r>
                      <a:r>
                        <a:rPr lang="en-US" sz="1600" baseline="0" dirty="0" smtClean="0"/>
                        <a:t> SORRY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Muje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Glti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Huye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laNjre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LANJARE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THANK</a:t>
                      </a:r>
                      <a:r>
                        <a:rPr lang="en-US" sz="1600" baseline="0" dirty="0" smtClean="0"/>
                        <a:t> YOU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Dhanabat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Tagdcri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THAGATCHARI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DON’T</a:t>
                      </a:r>
                      <a:r>
                        <a:rPr lang="en-US" sz="1600" baseline="0" dirty="0" smtClean="0"/>
                        <a:t> TELL A LIE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Jut</a:t>
                      </a:r>
                      <a:r>
                        <a:rPr lang="en-US" sz="1600" baseline="0" dirty="0" smtClean="0"/>
                        <a:t> Mat Bolo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AoIdb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ZaQgnu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OIDABA NGANGGANU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CAN</a:t>
                      </a:r>
                      <a:r>
                        <a:rPr lang="en-US" sz="1600" baseline="0" dirty="0" smtClean="0"/>
                        <a:t> YOU HELP 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Kya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Ab</a:t>
                      </a:r>
                      <a:r>
                        <a:rPr lang="en-US" sz="1600" dirty="0" smtClean="0"/>
                        <a:t> Mere  </a:t>
                      </a:r>
                      <a:r>
                        <a:rPr lang="en-US" sz="1600" dirty="0" err="1" smtClean="0"/>
                        <a:t>Madat</a:t>
                      </a:r>
                      <a:r>
                        <a:rPr lang="en-US" sz="1600" baseline="0" dirty="0" smtClean="0"/>
                        <a:t> Kr </a:t>
                      </a:r>
                      <a:r>
                        <a:rPr lang="en-US" sz="1600" baseline="0" dirty="0" err="1" smtClean="0"/>
                        <a:t>Sakte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Aegi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mteQ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paQbib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yagdra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 EIGI MATENG PANGBIBA YAGADRA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CAN</a:t>
                      </a:r>
                      <a:r>
                        <a:rPr lang="en-US" sz="1600" baseline="0" dirty="0" smtClean="0"/>
                        <a:t> I HELP YOU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Kya</a:t>
                      </a:r>
                      <a:r>
                        <a:rPr lang="en-US" sz="1600" baseline="0" dirty="0" smtClean="0"/>
                        <a:t> Mae </a:t>
                      </a:r>
                      <a:r>
                        <a:rPr lang="en-US" sz="1600" baseline="0" dirty="0" err="1" smtClean="0"/>
                        <a:t>Aabki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Madat</a:t>
                      </a:r>
                      <a:r>
                        <a:rPr lang="en-US" sz="1600" baseline="0" dirty="0" smtClean="0"/>
                        <a:t>  Kr </a:t>
                      </a:r>
                      <a:r>
                        <a:rPr lang="en-US" sz="1600" baseline="0" dirty="0" err="1" smtClean="0"/>
                        <a:t>Sakta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nhaKki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mteQ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paQjb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yagdra</a:t>
                      </a:r>
                      <a:endParaRPr lang="en-US" sz="1600" dirty="0" smtClean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EIHAK NAHAKKI MATENG PANGJABA YAGADRA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8180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0870582"/>
              </p:ext>
            </p:extLst>
          </p:nvPr>
        </p:nvGraphicFramePr>
        <p:xfrm>
          <a:off x="323528" y="1412776"/>
          <a:ext cx="8640958" cy="516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3779"/>
                <a:gridCol w="2393779"/>
                <a:gridCol w="1926700"/>
                <a:gridCol w="1926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ENGLISH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HINDI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MANIPURI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ROMAN IN MANIPURI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WILL NOT FORGET YOU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Hm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Abko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Kabhi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Nahi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Bhulengga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nhabu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kaAb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ZMmoI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 NAHAKPU KAOBA NGMMOI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WHAT</a:t>
                      </a:r>
                      <a:r>
                        <a:rPr lang="en-US" sz="1600" baseline="0" dirty="0" smtClean="0"/>
                        <a:t> DO YOU LIKE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Abko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Kya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Chahiye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paMbibge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 KARI PAMBIBAGE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YOU ARE VERY KIND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</a:t>
                      </a:r>
                      <a:r>
                        <a:rPr lang="en-US" sz="1600" baseline="0" dirty="0" smtClean="0"/>
                        <a:t>  </a:t>
                      </a:r>
                      <a:r>
                        <a:rPr lang="en-US" sz="1600" baseline="0" dirty="0" err="1" smtClean="0"/>
                        <a:t>Bahut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dayalu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Afb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Mini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AFABA MINI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ONE MOMENT PLEASE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Ek</a:t>
                      </a:r>
                      <a:r>
                        <a:rPr lang="en-US" sz="1600" dirty="0" smtClean="0"/>
                        <a:t> Minute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Dijiye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mikuP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Krdq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ZaIbiyu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MIKUP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KHARA DANG NGAIBIYU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YOU WORD BREAK</a:t>
                      </a:r>
                      <a:r>
                        <a:rPr lang="en-US" sz="1600" baseline="0" dirty="0" smtClean="0"/>
                        <a:t> MY HEART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Aabki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Bato</a:t>
                      </a:r>
                      <a:r>
                        <a:rPr lang="en-US" sz="1600" baseline="0" dirty="0" smtClean="0"/>
                        <a:t> Mae </a:t>
                      </a:r>
                      <a:r>
                        <a:rPr lang="en-US" sz="1600" baseline="0" dirty="0" err="1" smtClean="0"/>
                        <a:t>Mera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Dil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Tordiya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nhaKki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WwahEsiQn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Aegi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TmoI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kaIhLlo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NAHAKKI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+mj-lt"/>
                        </a:rPr>
                        <a:t> WAHEISINGNA EIGI THAMOI KAIHLLE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AM ILL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Mae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Bimar</a:t>
                      </a:r>
                      <a:r>
                        <a:rPr lang="en-US" sz="1600" baseline="0" dirty="0" smtClean="0"/>
                        <a:t> Hu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AEhaQ</a:t>
                      </a:r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nare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EIHAK NARE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HOW OLD</a:t>
                      </a:r>
                      <a:r>
                        <a:rPr lang="en-US" sz="1600" baseline="0" dirty="0" smtClean="0"/>
                        <a:t> ARE YOU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/>
                        <a:t>Aapki</a:t>
                      </a:r>
                      <a:r>
                        <a:rPr lang="en-US" sz="1600" baseline="0" dirty="0" smtClean="0"/>
                        <a:t> Umar </a:t>
                      </a:r>
                      <a:r>
                        <a:rPr lang="en-US" sz="1600" baseline="0" dirty="0" err="1" smtClean="0"/>
                        <a:t>kya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Hae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AdOMgi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chi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kya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surbge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ADOMGI CHAHI KYA SUBIRABAGE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 NEED TO PRACTICE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AEhaQ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tNdb</a:t>
                      </a:r>
                      <a:r>
                        <a:rPr lang="en-US" sz="1600" baseline="0" dirty="0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FF3300"/>
                          </a:solidFill>
                          <a:latin typeface="epaomayek" pitchFamily="2" charset="0"/>
                        </a:rPr>
                        <a:t>yade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epaomayek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solidFill>
                            <a:srgbClr val="FF3300"/>
                          </a:solidFill>
                          <a:latin typeface="+mj-lt"/>
                        </a:rPr>
                        <a:t>EIHAK TAMDABA YADE</a:t>
                      </a:r>
                      <a:endParaRPr lang="en-US" sz="1600" dirty="0">
                        <a:solidFill>
                          <a:srgbClr val="FF33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296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6083" y="1595228"/>
            <a:ext cx="2323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u="sng" dirty="0" smtClean="0">
                <a:solidFill>
                  <a:schemeClr val="accent2">
                    <a:lumMod val="50000"/>
                  </a:schemeClr>
                </a:solidFill>
              </a:rPr>
              <a:t>DISCLAIMER</a:t>
            </a:r>
            <a:endParaRPr lang="en-US" sz="28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Minus 4"/>
          <p:cNvSpPr/>
          <p:nvPr/>
        </p:nvSpPr>
        <p:spPr>
          <a:xfrm>
            <a:off x="-36512" y="2564904"/>
            <a:ext cx="9289032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8910" y="3356992"/>
            <a:ext cx="90381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/>
              <a:t>   This PPT is created only for educational</a:t>
            </a:r>
          </a:p>
          <a:p>
            <a:pPr algn="just"/>
            <a:r>
              <a:rPr lang="en-US" sz="3600" b="1" dirty="0" smtClean="0"/>
              <a:t>    purposes, not for commercial usage. </a:t>
            </a:r>
            <a:endParaRPr lang="en-US" sz="3600" b="1" dirty="0"/>
          </a:p>
          <a:p>
            <a:pPr algn="just"/>
            <a:r>
              <a:rPr lang="en-US" sz="3600" b="1" dirty="0" smtClean="0"/>
              <a:t>    I thank and acknowledge all concerned</a:t>
            </a:r>
            <a:endParaRPr lang="en-US" sz="3600" b="1" dirty="0"/>
          </a:p>
        </p:txBody>
      </p:sp>
      <p:sp>
        <p:nvSpPr>
          <p:cNvPr id="7" name="Minus 6"/>
          <p:cNvSpPr/>
          <p:nvPr/>
        </p:nvSpPr>
        <p:spPr>
          <a:xfrm>
            <a:off x="2627784" y="5517232"/>
            <a:ext cx="3960440" cy="10801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4410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inus 1"/>
          <p:cNvSpPr/>
          <p:nvPr/>
        </p:nvSpPr>
        <p:spPr>
          <a:xfrm>
            <a:off x="-540568" y="2085818"/>
            <a:ext cx="10225136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22242" y="5373216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i-IN" sz="4800" dirty="0">
                <a:solidFill>
                  <a:srgbClr val="000000"/>
                </a:solidFill>
                <a:latin typeface="Google Sans"/>
              </a:rPr>
              <a:t>धन्यवाद</a:t>
            </a:r>
            <a:endParaRPr lang="en-US" sz="4800" dirty="0">
              <a:solidFill>
                <a:srgbClr val="000000"/>
              </a:solidFill>
              <a:latin typeface="Google Sans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84" y="3705899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2">
                    <a:lumMod val="50000"/>
                  </a:schemeClr>
                </a:solidFill>
              </a:rPr>
              <a:t>THANK YOU</a:t>
            </a:r>
            <a:endParaRPr lang="en-US" sz="2800" b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98042" y="2249755"/>
            <a:ext cx="2621829" cy="147221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-50784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dirty="0" err="1" smtClean="0">
                <a:solidFill>
                  <a:srgbClr val="000000"/>
                </a:solidFill>
                <a:latin typeface="epaomayek" pitchFamily="2" charset="0"/>
                <a:cs typeface="Arial" pitchFamily="34" charset="0"/>
              </a:rPr>
              <a:t>Tagtcari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epaomayek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0171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1864"/>
            <a:ext cx="8305800" cy="1143000"/>
          </a:xfrm>
        </p:spPr>
        <p:txBody>
          <a:bodyPr>
            <a:normAutofit/>
          </a:bodyPr>
          <a:lstStyle/>
          <a:p>
            <a:r>
              <a:rPr lang="en-US" sz="4400" b="1" u="sng" dirty="0" smtClean="0">
                <a:solidFill>
                  <a:schemeClr val="tx1"/>
                </a:solidFill>
              </a:rPr>
              <a:t>BENEFITS OF LANGUAGE LEARNING</a:t>
            </a:r>
            <a:endParaRPr lang="en-IN" sz="4400" b="1" u="sng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36" y="2492896"/>
            <a:ext cx="774398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 smtClean="0"/>
              <a:t>• </a:t>
            </a:r>
            <a:r>
              <a:rPr lang="en-IN" sz="2000" dirty="0"/>
              <a:t>I</a:t>
            </a:r>
            <a:r>
              <a:rPr lang="en-IN" sz="2000" dirty="0" smtClean="0"/>
              <a:t>t makes your travelling more exciting.</a:t>
            </a:r>
          </a:p>
          <a:p>
            <a:r>
              <a:rPr lang="en-IN" sz="2000" dirty="0" smtClean="0"/>
              <a:t>• Language learning gives you a better understanding of the arts.</a:t>
            </a:r>
          </a:p>
          <a:p>
            <a:r>
              <a:rPr lang="en-IN" sz="2000" dirty="0" smtClean="0"/>
              <a:t>• Language learning benefits higher-order and abstract thinking.</a:t>
            </a:r>
          </a:p>
          <a:p>
            <a:r>
              <a:rPr lang="en-IN" sz="2000" dirty="0" smtClean="0"/>
              <a:t>• </a:t>
            </a:r>
            <a:r>
              <a:rPr lang="en-IN" sz="2000" dirty="0"/>
              <a:t>I</a:t>
            </a:r>
            <a:r>
              <a:rPr lang="en-IN" sz="2000" dirty="0" smtClean="0"/>
              <a:t>t will have a wider perspective and more options.</a:t>
            </a:r>
          </a:p>
          <a:p>
            <a:r>
              <a:rPr lang="en-IN" sz="2000" dirty="0" smtClean="0"/>
              <a:t>• Language enjoy other  cultures much better.</a:t>
            </a:r>
          </a:p>
          <a:p>
            <a:r>
              <a:rPr lang="en-IN" sz="2000" dirty="0" smtClean="0"/>
              <a:t>• It help to increase information exchange and flow of ideas.</a:t>
            </a:r>
          </a:p>
          <a:p>
            <a:r>
              <a:rPr lang="en-IN" sz="2000" dirty="0" smtClean="0"/>
              <a:t>• Language improve communication skills and adaptability.</a:t>
            </a:r>
          </a:p>
          <a:p>
            <a:r>
              <a:rPr lang="en-IN" sz="2000" dirty="0" smtClean="0"/>
              <a:t>• It will help you to avoid “ cognitive traps”.</a:t>
            </a:r>
          </a:p>
          <a:p>
            <a:r>
              <a:rPr lang="en-IN" sz="2000" dirty="0" smtClean="0"/>
              <a:t>• It will encourage you to engage in  a critical dialogue with yourself.</a:t>
            </a:r>
          </a:p>
          <a:p>
            <a:r>
              <a:rPr lang="en-IN" sz="2000" dirty="0" smtClean="0"/>
              <a:t>• It will raise your aspirations &amp; increase  your general vocabulary.</a:t>
            </a:r>
          </a:p>
          <a:p>
            <a:endParaRPr lang="en-IN" dirty="0" smtClean="0"/>
          </a:p>
          <a:p>
            <a:endParaRPr lang="en-IN" dirty="0" smtClean="0"/>
          </a:p>
          <a:p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20750"/>
            <a:ext cx="1560625" cy="117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1581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50405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/>
              <a:t>HOW TO LEARN LANGUAGE </a:t>
            </a:r>
            <a:endParaRPr lang="en-IN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628800"/>
            <a:ext cx="686732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fastest way to learn a new language in </a:t>
            </a:r>
            <a:r>
              <a:rPr lang="en-US" dirty="0" smtClean="0">
                <a:latin typeface="Bahnschrift SemiBold" pitchFamily="34" charset="0"/>
              </a:rPr>
              <a:t> 7 </a:t>
            </a:r>
            <a:r>
              <a:rPr lang="en-US" dirty="0" smtClean="0"/>
              <a:t>simple steps</a:t>
            </a:r>
          </a:p>
          <a:p>
            <a:r>
              <a:rPr lang="en-US" dirty="0" smtClean="0"/>
              <a:t>1. </a:t>
            </a:r>
            <a:r>
              <a:rPr lang="en-US" b="1" dirty="0" smtClean="0"/>
              <a:t>Set language- learning goals</a:t>
            </a:r>
          </a:p>
          <a:p>
            <a:r>
              <a:rPr lang="en-US" dirty="0" smtClean="0"/>
              <a:t>The first steps to learning a new language Fast is to set goal for what</a:t>
            </a:r>
          </a:p>
          <a:p>
            <a:r>
              <a:rPr lang="en-US" dirty="0" smtClean="0"/>
              <a:t> you want to achieved </a:t>
            </a:r>
          </a:p>
          <a:p>
            <a:endParaRPr lang="en-US" dirty="0"/>
          </a:p>
          <a:p>
            <a:r>
              <a:rPr lang="en-US" dirty="0" smtClean="0"/>
              <a:t>2. Learned the </a:t>
            </a:r>
            <a:r>
              <a:rPr lang="en-US" b="1" dirty="0" smtClean="0"/>
              <a:t>“right” </a:t>
            </a:r>
            <a:r>
              <a:rPr lang="en-US" dirty="0" smtClean="0"/>
              <a:t>words </a:t>
            </a:r>
          </a:p>
          <a:p>
            <a:endParaRPr lang="en-US" dirty="0"/>
          </a:p>
          <a:p>
            <a:r>
              <a:rPr lang="en-US" dirty="0" smtClean="0"/>
              <a:t>3. Study </a:t>
            </a:r>
            <a:r>
              <a:rPr lang="en-US" b="1" dirty="0" smtClean="0"/>
              <a:t>Smarts</a:t>
            </a:r>
          </a:p>
          <a:p>
            <a:endParaRPr lang="en-US" dirty="0"/>
          </a:p>
          <a:p>
            <a:r>
              <a:rPr lang="en-US" dirty="0" smtClean="0"/>
              <a:t>4. Start using the </a:t>
            </a:r>
            <a:r>
              <a:rPr lang="en-US" b="1" dirty="0" smtClean="0"/>
              <a:t>language</a:t>
            </a:r>
            <a:r>
              <a:rPr lang="en-US" dirty="0" smtClean="0"/>
              <a:t> </a:t>
            </a:r>
            <a:r>
              <a:rPr lang="en-US" b="1" dirty="0" smtClean="0"/>
              <a:t>all days</a:t>
            </a:r>
            <a:r>
              <a:rPr lang="en-US" dirty="0" smtClean="0"/>
              <a:t>, everyday</a:t>
            </a:r>
          </a:p>
          <a:p>
            <a:endParaRPr lang="en-US" dirty="0"/>
          </a:p>
          <a:p>
            <a:r>
              <a:rPr lang="en-US" dirty="0" smtClean="0"/>
              <a:t>5. Seek out  </a:t>
            </a:r>
            <a:r>
              <a:rPr lang="en-US" b="1" dirty="0" smtClean="0"/>
              <a:t>real life practice </a:t>
            </a:r>
          </a:p>
          <a:p>
            <a:endParaRPr lang="en-US" dirty="0"/>
          </a:p>
          <a:p>
            <a:r>
              <a:rPr lang="en-US" dirty="0" smtClean="0"/>
              <a:t>6.Learn about the </a:t>
            </a:r>
            <a:r>
              <a:rPr lang="en-US" b="1" dirty="0" smtClean="0"/>
              <a:t>culture </a:t>
            </a:r>
          </a:p>
          <a:p>
            <a:endParaRPr lang="en-US" dirty="0" smtClean="0"/>
          </a:p>
          <a:p>
            <a:r>
              <a:rPr lang="en-US" dirty="0" smtClean="0"/>
              <a:t>7. </a:t>
            </a:r>
            <a:r>
              <a:rPr lang="en-US" b="1" dirty="0" smtClean="0"/>
              <a:t>Test Yourself </a:t>
            </a:r>
            <a:endParaRPr lang="en-IN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91738"/>
            <a:ext cx="1561940" cy="110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7060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305800" cy="1080120"/>
          </a:xfrm>
        </p:spPr>
        <p:txBody>
          <a:bodyPr/>
          <a:lstStyle/>
          <a:p>
            <a:r>
              <a:rPr lang="en-US" b="1" dirty="0" smtClean="0"/>
              <a:t>ABOUT MANIPURI LANGUAGE</a:t>
            </a:r>
            <a:endParaRPr lang="en-IN" b="1" dirty="0"/>
          </a:p>
        </p:txBody>
      </p:sp>
      <p:pic>
        <p:nvPicPr>
          <p:cNvPr id="1026" name="Picture 2" descr="C:\Users\NYK\Desktop\MANIPURI FL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60848"/>
            <a:ext cx="42484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1095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.</a:t>
            </a:r>
            <a:endParaRPr lang="en-IN" dirty="0"/>
          </a:p>
        </p:txBody>
      </p:sp>
      <p:pic>
        <p:nvPicPr>
          <p:cNvPr id="2051" name="Picture 3" descr="C:\Users\NYK\Desktop\MANIPURI FL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912768" cy="508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762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54358"/>
            <a:ext cx="8305800" cy="80649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ORIGIN OF MANIPURI LANGUAGE</a:t>
            </a:r>
            <a:endParaRPr lang="en-IN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204864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Manipuri language, </a:t>
            </a:r>
            <a:r>
              <a:rPr lang="en-US" sz="2400" dirty="0" err="1" smtClean="0"/>
              <a:t>meiteilon</a:t>
            </a:r>
            <a:r>
              <a:rPr lang="en-US" sz="2400" dirty="0" smtClean="0"/>
              <a:t> also called  </a:t>
            </a:r>
            <a:r>
              <a:rPr lang="en-US" sz="2400" dirty="0" err="1" smtClean="0"/>
              <a:t>meitei</a:t>
            </a:r>
            <a:r>
              <a:rPr lang="en-US" sz="2400" dirty="0" smtClean="0"/>
              <a:t> (</a:t>
            </a:r>
            <a:r>
              <a:rPr lang="en-US" sz="2400" dirty="0" err="1" smtClean="0"/>
              <a:t>meetei</a:t>
            </a:r>
            <a:r>
              <a:rPr lang="en-US" sz="2400" dirty="0" smtClean="0"/>
              <a:t>)  a </a:t>
            </a:r>
            <a:r>
              <a:rPr lang="en-US" sz="2400" dirty="0" err="1" smtClean="0"/>
              <a:t>tibeto-burman</a:t>
            </a:r>
            <a:r>
              <a:rPr lang="en-US" sz="2400" dirty="0" smtClean="0"/>
              <a:t> language  spoken predominant  language &amp; lingua franca of the state of  Manipur 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In  </a:t>
            </a:r>
            <a:r>
              <a:rPr lang="en-US" sz="2400" dirty="0" smtClean="0">
                <a:latin typeface="Bahnschrift SemiBold" pitchFamily="34" charset="0"/>
              </a:rPr>
              <a:t>1992</a:t>
            </a:r>
            <a:r>
              <a:rPr lang="en-US" sz="2400" dirty="0" smtClean="0"/>
              <a:t> it became the first </a:t>
            </a:r>
            <a:r>
              <a:rPr lang="en-US" sz="2400" dirty="0" err="1" smtClean="0"/>
              <a:t>tibeto</a:t>
            </a:r>
            <a:r>
              <a:rPr lang="en-US" sz="2400" dirty="0" smtClean="0"/>
              <a:t> </a:t>
            </a:r>
            <a:r>
              <a:rPr lang="en-US" sz="2400" dirty="0" err="1" smtClean="0"/>
              <a:t>burman</a:t>
            </a:r>
            <a:r>
              <a:rPr lang="en-US" sz="2400" dirty="0" smtClean="0"/>
              <a:t>  Language to received recognition as an official , or  “</a:t>
            </a:r>
            <a:r>
              <a:rPr lang="en-US" sz="2400" b="1" dirty="0" smtClean="0"/>
              <a:t>schedule </a:t>
            </a:r>
            <a:r>
              <a:rPr lang="en-IN" sz="2400" b="1" dirty="0" smtClean="0"/>
              <a:t>VIII </a:t>
            </a:r>
            <a:r>
              <a:rPr lang="en-US" sz="2400" dirty="0" smtClean="0"/>
              <a:t>”  language of India 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Manipuri language status finds special recognition in the relevant provisions of the Manipur state Court Act </a:t>
            </a:r>
            <a:r>
              <a:rPr lang="en-US" sz="2400" dirty="0" smtClean="0">
                <a:latin typeface="Bahnschrift SemiBold" pitchFamily="34" charset="0"/>
              </a:rPr>
              <a:t>1947</a:t>
            </a:r>
            <a:r>
              <a:rPr lang="en-US" sz="2400" dirty="0" smtClean="0"/>
              <a:t> and Manipur constitution Act </a:t>
            </a:r>
            <a:r>
              <a:rPr lang="en-US" sz="2400" dirty="0" smtClean="0">
                <a:latin typeface="Bahnschrift SemiBold" pitchFamily="34" charset="0"/>
              </a:rPr>
              <a:t>1947 </a:t>
            </a:r>
            <a:r>
              <a:rPr lang="en-US" sz="2400" dirty="0" smtClean="0"/>
              <a:t> </a:t>
            </a:r>
            <a:endParaRPr lang="en-IN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4838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348880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Native Speaker </a:t>
            </a:r>
            <a:r>
              <a:rPr lang="en-US" sz="3200" dirty="0" smtClean="0"/>
              <a:t>: </a:t>
            </a:r>
            <a:r>
              <a:rPr lang="en-US" sz="3200" dirty="0" smtClean="0">
                <a:latin typeface="Bahnschrift SemiBold" pitchFamily="34" charset="0"/>
              </a:rPr>
              <a:t>1.25</a:t>
            </a:r>
            <a:r>
              <a:rPr lang="en-US" sz="3200" dirty="0" smtClean="0"/>
              <a:t> Million (</a:t>
            </a:r>
            <a:r>
              <a:rPr lang="en-US" sz="3200" dirty="0" smtClean="0">
                <a:latin typeface="Bahnschrift SemiBold" pitchFamily="34" charset="0"/>
              </a:rPr>
              <a:t>12.5</a:t>
            </a:r>
            <a:r>
              <a:rPr lang="en-US" sz="3200" dirty="0" smtClean="0"/>
              <a:t> lakhs)</a:t>
            </a:r>
          </a:p>
          <a:p>
            <a:r>
              <a:rPr lang="en-US" sz="3200" b="1" dirty="0" smtClean="0"/>
              <a:t>Spoken by </a:t>
            </a:r>
            <a:r>
              <a:rPr lang="en-US" sz="3200" dirty="0" smtClean="0"/>
              <a:t>: Meitei/ </a:t>
            </a:r>
            <a:r>
              <a:rPr lang="en-US" sz="3200" dirty="0" err="1" smtClean="0"/>
              <a:t>Meetei</a:t>
            </a:r>
            <a:r>
              <a:rPr lang="en-US" sz="3200" dirty="0" smtClean="0"/>
              <a:t> People</a:t>
            </a:r>
          </a:p>
          <a:p>
            <a:r>
              <a:rPr lang="en-US" sz="3200" b="1" dirty="0" smtClean="0"/>
              <a:t>Language Family </a:t>
            </a:r>
            <a:r>
              <a:rPr lang="en-US" sz="3200" dirty="0" smtClean="0"/>
              <a:t>: Sino </a:t>
            </a:r>
            <a:r>
              <a:rPr lang="en-US" sz="3200" dirty="0" err="1" smtClean="0"/>
              <a:t>Tibeto</a:t>
            </a:r>
            <a:r>
              <a:rPr lang="en-US" sz="3200" dirty="0" smtClean="0"/>
              <a:t> </a:t>
            </a:r>
            <a:r>
              <a:rPr lang="en-US" sz="3200" dirty="0" err="1" smtClean="0"/>
              <a:t>Burman</a:t>
            </a:r>
            <a:r>
              <a:rPr lang="en-US" sz="3200" dirty="0" smtClean="0"/>
              <a:t> Language</a:t>
            </a:r>
          </a:p>
          <a:p>
            <a:r>
              <a:rPr lang="en-US" sz="3200" b="1" dirty="0" smtClean="0"/>
              <a:t>Script </a:t>
            </a:r>
            <a:r>
              <a:rPr lang="en-US" sz="3200" dirty="0" smtClean="0"/>
              <a:t>: Meitei </a:t>
            </a:r>
            <a:r>
              <a:rPr lang="en-US" sz="3200" dirty="0" err="1" smtClean="0"/>
              <a:t>Mayek</a:t>
            </a:r>
            <a:r>
              <a:rPr lang="en-US" sz="3200" dirty="0" smtClean="0"/>
              <a:t> </a:t>
            </a:r>
          </a:p>
          <a:p>
            <a:r>
              <a:rPr lang="en-US" sz="3200" b="1" dirty="0" smtClean="0"/>
              <a:t>Native to </a:t>
            </a:r>
            <a:r>
              <a:rPr lang="en-US" sz="3200" dirty="0" smtClean="0"/>
              <a:t>: India ; Bangladesh : Myanmar</a:t>
            </a:r>
          </a:p>
          <a:p>
            <a:r>
              <a:rPr lang="en-US" sz="3200" b="1" dirty="0" smtClean="0"/>
              <a:t>Official Language In </a:t>
            </a:r>
            <a:r>
              <a:rPr lang="en-US" sz="3200" dirty="0" smtClean="0"/>
              <a:t>: Manipur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7673" y="1484784"/>
            <a:ext cx="2088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Cont.……..</a:t>
            </a:r>
            <a:endParaRPr lang="en-IN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6667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20224"/>
            <a:ext cx="68607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u="sng" dirty="0" smtClean="0"/>
              <a:t>MANIPUR AND LANGUAGE</a:t>
            </a:r>
            <a:endParaRPr lang="en-IN" sz="4000" b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988840"/>
            <a:ext cx="81892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Since Manipur boasts of a diverse land with different ethnicities &amp; probably each ethnicity carrying a slightly varying language and dialect, there are a number of languages &amp; dialects spoken in Manipur. Official language of Manipur is </a:t>
            </a:r>
            <a:r>
              <a:rPr lang="en-US" sz="2400" b="1" dirty="0" smtClean="0"/>
              <a:t>Meitei/</a:t>
            </a:r>
            <a:r>
              <a:rPr lang="en-US" sz="2400" b="1" dirty="0" err="1" smtClean="0"/>
              <a:t>Meiteilon</a:t>
            </a:r>
            <a:r>
              <a:rPr lang="en-US" sz="2400" dirty="0" smtClean="0"/>
              <a:t> which is also known as </a:t>
            </a:r>
            <a:r>
              <a:rPr lang="en-US" sz="2400" b="1" dirty="0" smtClean="0"/>
              <a:t>Manipuri.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 smtClean="0"/>
              <a:t>Along with </a:t>
            </a:r>
            <a:r>
              <a:rPr lang="en-US" sz="2400" b="1" dirty="0" err="1" smtClean="0"/>
              <a:t>Meiteilon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Thadou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Kuki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Tangkhul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Paite</a:t>
            </a:r>
            <a:r>
              <a:rPr lang="en-US" sz="2400" b="1" dirty="0" smtClean="0"/>
              <a:t>, Hmar</a:t>
            </a:r>
            <a:r>
              <a:rPr lang="en-US" sz="2400" dirty="0" smtClean="0"/>
              <a:t>, </a:t>
            </a:r>
            <a:r>
              <a:rPr lang="en-US" sz="2400" b="1" dirty="0" err="1" smtClean="0"/>
              <a:t>Lushai</a:t>
            </a:r>
            <a:r>
              <a:rPr lang="en-US" sz="2400" dirty="0" smtClean="0"/>
              <a:t> Speakers </a:t>
            </a:r>
            <a:r>
              <a:rPr lang="en-US" sz="2400" dirty="0" err="1" smtClean="0"/>
              <a:t>constitue</a:t>
            </a:r>
            <a:r>
              <a:rPr lang="en-US" sz="2400" dirty="0" smtClean="0"/>
              <a:t> a large percentage across Manipur and all these </a:t>
            </a:r>
            <a:r>
              <a:rPr lang="en-US" sz="2400" dirty="0" smtClean="0">
                <a:latin typeface="Bahnschrift SemiBold" pitchFamily="34" charset="0"/>
              </a:rPr>
              <a:t>6</a:t>
            </a:r>
            <a:r>
              <a:rPr lang="en-US" sz="2400" dirty="0" smtClean="0"/>
              <a:t> languages are recognized as medium of instruction </a:t>
            </a:r>
            <a:r>
              <a:rPr lang="en-US" sz="2400" dirty="0" err="1" smtClean="0"/>
              <a:t>upto</a:t>
            </a:r>
            <a:r>
              <a:rPr lang="en-US" sz="2400" dirty="0" smtClean="0"/>
              <a:t> standard V in the school, while </a:t>
            </a:r>
            <a:r>
              <a:rPr lang="en-US" sz="2400" dirty="0" err="1" smtClean="0"/>
              <a:t>meiteilon</a:t>
            </a:r>
            <a:r>
              <a:rPr lang="en-US" sz="2400" dirty="0" smtClean="0"/>
              <a:t> is taught </a:t>
            </a:r>
            <a:r>
              <a:rPr lang="en-US" sz="2400" dirty="0" err="1" smtClean="0"/>
              <a:t>upto</a:t>
            </a:r>
            <a:r>
              <a:rPr lang="en-US" sz="2400" dirty="0" smtClean="0"/>
              <a:t> Post Graduation</a:t>
            </a:r>
            <a:r>
              <a:rPr lang="en-US" sz="2000" dirty="0" smtClean="0"/>
              <a:t>.  </a:t>
            </a:r>
            <a:endParaRPr lang="en-IN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4624"/>
            <a:ext cx="1512168" cy="12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93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769</TotalTime>
  <Words>1519</Words>
  <Application>Microsoft Office PowerPoint</Application>
  <PresentationFormat>On-screen Show (4:3)</PresentationFormat>
  <Paragraphs>432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Flow</vt:lpstr>
      <vt:lpstr> LANGUAGE LEARNING </vt:lpstr>
      <vt:lpstr>Definition of Language </vt:lpstr>
      <vt:lpstr>BENEFITS OF LANGUAGE LEARNING</vt:lpstr>
      <vt:lpstr>HOW TO LEARN LANGUAGE </vt:lpstr>
      <vt:lpstr>ABOUT MANIPURI LANGUAGE</vt:lpstr>
      <vt:lpstr>          .</vt:lpstr>
      <vt:lpstr>ORIGIN OF MANIPURI LANGUAGE</vt:lpstr>
      <vt:lpstr>Slide 8</vt:lpstr>
      <vt:lpstr>Slide 9</vt:lpstr>
      <vt:lpstr>Slide 10</vt:lpstr>
      <vt:lpstr>Slide 11</vt:lpstr>
      <vt:lpstr>SOME WORDS OF MANIPUR</vt:lpstr>
      <vt:lpstr>                     .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LEARNING</dc:title>
  <dc:creator>NYK</dc:creator>
  <cp:lastModifiedBy>dell</cp:lastModifiedBy>
  <cp:revision>88</cp:revision>
  <dcterms:created xsi:type="dcterms:W3CDTF">2020-11-19T07:29:49Z</dcterms:created>
  <dcterms:modified xsi:type="dcterms:W3CDTF">2020-11-23T11:10:31Z</dcterms:modified>
</cp:coreProperties>
</file>